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</p:sldMasterIdLst>
  <p:notesMasterIdLst>
    <p:notesMasterId r:id="rId60"/>
  </p:notesMasterIdLst>
  <p:sldIdLst>
    <p:sldId id="283" r:id="rId3"/>
    <p:sldId id="289" r:id="rId4"/>
    <p:sldId id="290" r:id="rId5"/>
    <p:sldId id="359" r:id="rId6"/>
    <p:sldId id="265" r:id="rId7"/>
    <p:sldId id="263" r:id="rId8"/>
    <p:sldId id="358" r:id="rId9"/>
    <p:sldId id="266" r:id="rId10"/>
    <p:sldId id="296" r:id="rId11"/>
    <p:sldId id="297" r:id="rId12"/>
    <p:sldId id="264" r:id="rId13"/>
    <p:sldId id="291" r:id="rId14"/>
    <p:sldId id="286" r:id="rId15"/>
    <p:sldId id="298" r:id="rId16"/>
    <p:sldId id="299" r:id="rId17"/>
    <p:sldId id="300" r:id="rId18"/>
    <p:sldId id="304" r:id="rId19"/>
    <p:sldId id="301" r:id="rId20"/>
    <p:sldId id="272" r:id="rId21"/>
    <p:sldId id="292" r:id="rId22"/>
    <p:sldId id="305" r:id="rId23"/>
    <p:sldId id="270" r:id="rId24"/>
    <p:sldId id="306" r:id="rId25"/>
    <p:sldId id="308" r:id="rId26"/>
    <p:sldId id="309" r:id="rId27"/>
    <p:sldId id="312" r:id="rId28"/>
    <p:sldId id="360" r:id="rId29"/>
    <p:sldId id="311" r:id="rId30"/>
    <p:sldId id="314" r:id="rId31"/>
    <p:sldId id="316" r:id="rId32"/>
    <p:sldId id="318" r:id="rId33"/>
    <p:sldId id="319" r:id="rId34"/>
    <p:sldId id="361" r:id="rId35"/>
    <p:sldId id="323" r:id="rId36"/>
    <p:sldId id="317" r:id="rId37"/>
    <p:sldId id="320" r:id="rId38"/>
    <p:sldId id="321" r:id="rId39"/>
    <p:sldId id="324" r:id="rId40"/>
    <p:sldId id="322" r:id="rId41"/>
    <p:sldId id="257" r:id="rId42"/>
    <p:sldId id="293" r:id="rId43"/>
    <p:sldId id="325" r:id="rId44"/>
    <p:sldId id="326" r:id="rId45"/>
    <p:sldId id="294" r:id="rId46"/>
    <p:sldId id="329" r:id="rId47"/>
    <p:sldId id="333" r:id="rId48"/>
    <p:sldId id="334" r:id="rId49"/>
    <p:sldId id="335" r:id="rId50"/>
    <p:sldId id="284" r:id="rId51"/>
    <p:sldId id="336" r:id="rId52"/>
    <p:sldId id="355" r:id="rId53"/>
    <p:sldId id="354" r:id="rId54"/>
    <p:sldId id="367" r:id="rId55"/>
    <p:sldId id="366" r:id="rId56"/>
    <p:sldId id="362" r:id="rId57"/>
    <p:sldId id="338" r:id="rId58"/>
    <p:sldId id="3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B4E8-A216-4834-BA1C-6A7DAFED737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C099-95BC-4386-B5DD-08F8B07E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Hannah - before and throughout the process, it is important to consider the audience, purpose/story, and any domain standards or conventions. </a:t>
            </a:r>
          </a:p>
        </p:txBody>
      </p:sp>
    </p:spTree>
    <p:extLst>
      <p:ext uri="{BB962C8B-B14F-4D97-AF65-F5344CB8AC3E}">
        <p14:creationId xmlns:p14="http://schemas.microsoft.com/office/powerpoint/2010/main" val="18482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Jennifer</a:t>
            </a:r>
          </a:p>
        </p:txBody>
      </p:sp>
    </p:spTree>
    <p:extLst>
      <p:ext uri="{BB962C8B-B14F-4D97-AF65-F5344CB8AC3E}">
        <p14:creationId xmlns:p14="http://schemas.microsoft.com/office/powerpoint/2010/main" val="200254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15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2130426"/>
            <a:ext cx="845076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200"/>
            <a:ext cx="69594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4406901"/>
            <a:ext cx="81280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2906713"/>
            <a:ext cx="81280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1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1" y="639328"/>
            <a:ext cx="8127999" cy="8555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0" y="1600201"/>
            <a:ext cx="38873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4197" y="1600201"/>
            <a:ext cx="400820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399" y="639328"/>
            <a:ext cx="8128000" cy="8555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399" y="1535113"/>
            <a:ext cx="3737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54399" y="2174875"/>
            <a:ext cx="37374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1370" y="1535113"/>
            <a:ext cx="40810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1370" y="2174875"/>
            <a:ext cx="40810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2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6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3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1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3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A757-42F3-4527-9C1E-C8A1E1019F33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42D4-A8EE-470A-8A98-A5C7D8B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774" y="639328"/>
            <a:ext cx="8614625" cy="85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774" y="1964891"/>
            <a:ext cx="8614625" cy="33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ichard.Johansen@uc.edu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mmons.wikimedia.org/wiki/File:Data_visualization_process_v1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estatistics.com/variabl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charts.com/classification-chart-typ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rawsoft.com/templates/pdf/color-wheel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ocialh.com/choosing-colors-for-your-business-or-website/" TargetMode="Externa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pps2.uc.edu/ce/facdev/Workshops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-to-viz.com/" TargetMode="External"/><Relationship Id="rId13" Type="http://schemas.openxmlformats.org/officeDocument/2006/relationships/hyperlink" Target="https://github.com/d3/d3/wiki/gallery" TargetMode="External"/><Relationship Id="rId3" Type="http://schemas.openxmlformats.org/officeDocument/2006/relationships/hyperlink" Target="http://flowingdata.com/" TargetMode="External"/><Relationship Id="rId7" Type="http://schemas.openxmlformats.org/officeDocument/2006/relationships/hyperlink" Target="http://www.datacarpentry.org/" TargetMode="External"/><Relationship Id="rId12" Type="http://schemas.openxmlformats.org/officeDocument/2006/relationships/hyperlink" Target="http://www.vizwiz.com/" TargetMode="External"/><Relationship Id="rId2" Type="http://schemas.openxmlformats.org/officeDocument/2006/relationships/hyperlink" Target="http://datavizproject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vizcatalogue.com/" TargetMode="External"/><Relationship Id="rId11" Type="http://schemas.openxmlformats.org/officeDocument/2006/relationships/hyperlink" Target="https://public.tableau.com/en-us/s/gallery" TargetMode="External"/><Relationship Id="rId5" Type="http://schemas.openxmlformats.org/officeDocument/2006/relationships/hyperlink" Target="http://www.informationisbeautiful.net/" TargetMode="External"/><Relationship Id="rId15" Type="http://schemas.openxmlformats.org/officeDocument/2006/relationships/hyperlink" Target="http://animateddata.co.uk/lab/d3-tree/" TargetMode="External"/><Relationship Id="rId10" Type="http://schemas.openxmlformats.org/officeDocument/2006/relationships/hyperlink" Target="https://www.analyticsvidhya.com/blog/2015/07/guide-data-visualization-r/" TargetMode="External"/><Relationship Id="rId4" Type="http://schemas.openxmlformats.org/officeDocument/2006/relationships/hyperlink" Target="http://www.dailyinfographic.com/" TargetMode="External"/><Relationship Id="rId9" Type="http://schemas.openxmlformats.org/officeDocument/2006/relationships/hyperlink" Target="https://www.tandfonline.com/doi/abs/10.1198/jcgs.2009.07098#aHR0cHM6Ly93d3cudGFuZGZvbmxpbmUuY29tL2RvaS9wZGYvMTAuMTE5OC9qY2dzLjIwMDkuMDcwOTg/bmVlZEFjY2Vzcz10cnVlQEBAMA==" TargetMode="External"/><Relationship Id="rId14" Type="http://schemas.openxmlformats.org/officeDocument/2006/relationships/hyperlink" Target="http://mbostock.github.io/d3/talk/20111116/bundle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uc.edu/digital-scholarship/data-services.html" TargetMode="External"/><Relationship Id="rId2" Type="http://schemas.openxmlformats.org/officeDocument/2006/relationships/hyperlink" Target="mailto:AskData@uc.edu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AJohansen/UCL_Worksho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640" y="1688842"/>
            <a:ext cx="8450760" cy="1911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Data Visualization and Best Practices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764" y="3886199"/>
            <a:ext cx="6959449" cy="2402457"/>
          </a:xfrm>
        </p:spPr>
        <p:txBody>
          <a:bodyPr>
            <a:normAutofit/>
          </a:bodyPr>
          <a:lstStyle/>
          <a:p>
            <a:r>
              <a:rPr lang="en-US" dirty="0" smtClean="0"/>
              <a:t>Richard </a:t>
            </a:r>
            <a:r>
              <a:rPr lang="en-US" dirty="0" smtClean="0"/>
              <a:t>Johansen</a:t>
            </a:r>
          </a:p>
          <a:p>
            <a:r>
              <a:rPr lang="en-US" sz="2600" dirty="0" smtClean="0"/>
              <a:t>February</a:t>
            </a:r>
            <a:r>
              <a:rPr lang="en-US" sz="2600" dirty="0" smtClean="0"/>
              <a:t> 27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2019</a:t>
            </a:r>
            <a:endParaRPr lang="en-US" sz="2600" dirty="0"/>
          </a:p>
          <a:p>
            <a:endParaRPr lang="en-US" sz="2800" dirty="0" smtClean="0"/>
          </a:p>
          <a:p>
            <a:r>
              <a:rPr lang="en-US" sz="2800" dirty="0" smtClean="0">
                <a:hlinkClick r:id="rId2"/>
              </a:rPr>
              <a:t>richard.Johansen@uc.edu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99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/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Visualization is used to communicate results or findings</a:t>
            </a:r>
          </a:p>
        </p:txBody>
      </p:sp>
      <p:pic>
        <p:nvPicPr>
          <p:cNvPr id="9" name="Picture 8" descr="File:Business &lt;strong&gt;presentation&lt;/strong&gt; byVectorOpenStock.jp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8" y="2010458"/>
            <a:ext cx="4487314" cy="23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Data </a:t>
            </a:r>
            <a:r>
              <a:rPr lang="en" dirty="0" smtClean="0"/>
              <a:t>Science </a:t>
            </a:r>
            <a:r>
              <a:rPr lang="en" dirty="0"/>
              <a:t>Process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3799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74121">
              <a:buSzPct val="100000"/>
              <a:buFont typeface="Roboto"/>
            </a:pPr>
            <a:r>
              <a:rPr lang="en" sz="2667" dirty="0" smtClean="0"/>
              <a:t>Acquire Data</a:t>
            </a:r>
          </a:p>
          <a:p>
            <a:pPr marL="1066785" lvl="1" indent="-474121">
              <a:buSzPct val="100000"/>
              <a:buFont typeface="Roboto"/>
            </a:pPr>
            <a:r>
              <a:rPr lang="en" sz="1867" dirty="0" smtClean="0"/>
              <a:t>“Know your data”</a:t>
            </a:r>
            <a:endParaRPr lang="en" sz="1867" dirty="0"/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Clean and Pre-Process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Visualize (explore)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Model/Analyze</a:t>
            </a:r>
          </a:p>
          <a:p>
            <a:pPr marL="609585" indent="-474121">
              <a:buSzPct val="100000"/>
              <a:buFont typeface="Roboto"/>
            </a:pPr>
            <a:r>
              <a:rPr lang="en" sz="2667" dirty="0" smtClean="0"/>
              <a:t>Communicate Findings/        Data Production</a:t>
            </a:r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  <a:p>
            <a:pPr marL="609585" indent="-474121">
              <a:buSzPct val="100000"/>
              <a:buFont typeface="Roboto"/>
            </a:pPr>
            <a:endParaRPr lang="en" sz="2667" dirty="0" smtClean="0"/>
          </a:p>
        </p:txBody>
      </p:sp>
      <p:sp>
        <p:nvSpPr>
          <p:cNvPr id="22" name="Curved Up Arrow 21"/>
          <p:cNvSpPr/>
          <p:nvPr/>
        </p:nvSpPr>
        <p:spPr>
          <a:xfrm rot="16200000">
            <a:off x="3918856" y="2835034"/>
            <a:ext cx="627017" cy="3483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16200000">
            <a:off x="3795814" y="2348131"/>
            <a:ext cx="2521562" cy="11146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060"/>
          <a:stretch/>
        </p:blipFill>
        <p:spPr>
          <a:xfrm>
            <a:off x="6303652" y="1536633"/>
            <a:ext cx="5472748" cy="37350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91498" y="5133190"/>
            <a:ext cx="4984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commons.wikimedia.org/wiki/File:Data_visualization_process_v1.png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1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Doesn’t Sleep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4089898" cy="3575694"/>
          </a:xfrm>
        </p:spPr>
        <p:txBody>
          <a:bodyPr>
            <a:normAutofit/>
          </a:bodyPr>
          <a:lstStyle/>
          <a:p>
            <a:r>
              <a:rPr lang="en-US" dirty="0" smtClean="0"/>
              <a:t>A Minute on the Internet</a:t>
            </a:r>
          </a:p>
          <a:p>
            <a:pPr lvl="1"/>
            <a:r>
              <a:rPr lang="en-US" dirty="0" smtClean="0"/>
              <a:t>16M texts</a:t>
            </a:r>
          </a:p>
          <a:p>
            <a:pPr lvl="1"/>
            <a:r>
              <a:rPr lang="en-US" dirty="0" smtClean="0"/>
              <a:t>156M emails</a:t>
            </a:r>
          </a:p>
          <a:p>
            <a:pPr lvl="1"/>
            <a:r>
              <a:rPr lang="en-US" dirty="0" smtClean="0"/>
              <a:t>900K </a:t>
            </a:r>
            <a:r>
              <a:rPr lang="en-US" dirty="0"/>
              <a:t>FB </a:t>
            </a:r>
            <a:r>
              <a:rPr lang="en-US" dirty="0" smtClean="0"/>
              <a:t>logins</a:t>
            </a:r>
          </a:p>
          <a:p>
            <a:pPr lvl="1"/>
            <a:r>
              <a:rPr lang="en-US" dirty="0" smtClean="0"/>
              <a:t>1.8M Snaps</a:t>
            </a:r>
          </a:p>
          <a:p>
            <a:pPr lvl="1"/>
            <a:r>
              <a:rPr lang="en-US" dirty="0" smtClean="0"/>
              <a:t>450K Tweets </a:t>
            </a:r>
          </a:p>
          <a:p>
            <a:pPr lvl="1"/>
            <a:r>
              <a:rPr lang="en-US" dirty="0" smtClean="0"/>
              <a:t>3.5M Google Searches</a:t>
            </a:r>
          </a:p>
          <a:p>
            <a:pPr lvl="1"/>
            <a:r>
              <a:rPr lang="en-US" dirty="0" smtClean="0"/>
              <a:t>1M tinder Swipes</a:t>
            </a:r>
          </a:p>
          <a:p>
            <a:pPr lvl="1"/>
            <a:r>
              <a:rPr lang="en-US" dirty="0" smtClean="0"/>
              <a:t>70K Hours of Netflix</a:t>
            </a:r>
          </a:p>
          <a:p>
            <a:pPr lvl="1"/>
            <a:r>
              <a:rPr lang="en-US" dirty="0" smtClean="0"/>
              <a:t>$751,000 Spent Online</a:t>
            </a:r>
          </a:p>
          <a:p>
            <a:pPr marL="457200" lvl="1" indent="0">
              <a:buNone/>
            </a:pPr>
            <a:endParaRPr lang="en-US" sz="1000" dirty="0"/>
          </a:p>
        </p:txBody>
      </p:sp>
      <p:pic>
        <p:nvPicPr>
          <p:cNvPr id="4" name="Shape 108" descr="Screen Shot 2017-06-07 at 2.52.36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3837" y="975167"/>
            <a:ext cx="7238163" cy="52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765" y="6230915"/>
            <a:ext cx="3450635" cy="347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774" y="5112328"/>
            <a:ext cx="4041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000" dirty="0" smtClean="0">
                <a:solidFill>
                  <a:schemeClr val="accent1"/>
                </a:solidFill>
              </a:rPr>
              <a:t>http://www.visualcapitalist.com/happens-internet-minute-2017/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 are created equal!</a:t>
            </a:r>
          </a:p>
          <a:p>
            <a:endParaRPr lang="en-US" dirty="0" smtClean="0"/>
          </a:p>
          <a:p>
            <a:r>
              <a:rPr lang="en-US" dirty="0" smtClean="0"/>
              <a:t>Qualitative </a:t>
            </a:r>
          </a:p>
          <a:p>
            <a:pPr lvl="1"/>
            <a:r>
              <a:rPr lang="en-US" dirty="0" smtClean="0"/>
              <a:t>Nominal </a:t>
            </a:r>
          </a:p>
          <a:p>
            <a:pPr lvl="1"/>
            <a:r>
              <a:rPr lang="en-US" dirty="0" smtClean="0"/>
              <a:t>Ordinal</a:t>
            </a:r>
          </a:p>
          <a:p>
            <a:endParaRPr lang="en-US" dirty="0" smtClean="0"/>
          </a:p>
          <a:p>
            <a:r>
              <a:rPr lang="en-US" dirty="0" smtClean="0"/>
              <a:t>Quantitative </a:t>
            </a:r>
          </a:p>
          <a:p>
            <a:pPr lvl="1"/>
            <a:r>
              <a:rPr lang="en-US" dirty="0" smtClean="0"/>
              <a:t>Numerical</a:t>
            </a:r>
          </a:p>
          <a:p>
            <a:pPr lvl="2"/>
            <a:r>
              <a:rPr lang="en-US" dirty="0" smtClean="0"/>
              <a:t>Discrete</a:t>
            </a:r>
          </a:p>
          <a:p>
            <a:pPr lvl="2"/>
            <a:r>
              <a:rPr lang="en-US" dirty="0" smtClean="0"/>
              <a:t>Continuous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that can be counted, but not aggregated or ordered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States – Ohio, Kentucky, Indiana</a:t>
            </a:r>
          </a:p>
          <a:p>
            <a:pPr lvl="1"/>
            <a:r>
              <a:rPr lang="en-US" dirty="0" smtClean="0"/>
              <a:t>Eye Color –Blue, Brown, Green, Hazel</a:t>
            </a:r>
          </a:p>
          <a:p>
            <a:pPr lvl="1"/>
            <a:r>
              <a:rPr lang="en-US" dirty="0" smtClean="0"/>
              <a:t>Music Genre – Rock, Classical, Rap, Pop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Ordinal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can be </a:t>
            </a:r>
            <a:r>
              <a:rPr lang="en-US" dirty="0" smtClean="0"/>
              <a:t>counted</a:t>
            </a:r>
            <a:r>
              <a:rPr lang="en-US" dirty="0"/>
              <a:t> </a:t>
            </a:r>
            <a:r>
              <a:rPr lang="en-US" dirty="0" smtClean="0"/>
              <a:t>and ordered, but not aggregated.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 smtClean="0"/>
              <a:t>Quality – Poor, Average, Good, Excellent</a:t>
            </a:r>
          </a:p>
          <a:p>
            <a:pPr lvl="1"/>
            <a:r>
              <a:rPr lang="en-US" dirty="0" smtClean="0"/>
              <a:t>Sizes – Small, Medium, Large</a:t>
            </a:r>
          </a:p>
          <a:p>
            <a:pPr lvl="1"/>
            <a:r>
              <a:rPr lang="en-US" dirty="0" smtClean="0"/>
              <a:t>Letter Grades – A, B, C, D, F</a:t>
            </a:r>
          </a:p>
          <a:p>
            <a:pPr lvl="1"/>
            <a:r>
              <a:rPr lang="en-US" dirty="0"/>
              <a:t>Ranked Numbers – </a:t>
            </a:r>
            <a:r>
              <a:rPr lang="en-US" dirty="0" smtClean="0"/>
              <a:t>Position in a race (1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Discrete </a:t>
            </a:r>
          </a:p>
          <a:p>
            <a:pPr lvl="2"/>
            <a:r>
              <a:rPr lang="en-US" dirty="0" smtClean="0"/>
              <a:t>Number of People</a:t>
            </a:r>
          </a:p>
          <a:p>
            <a:pPr lvl="2"/>
            <a:r>
              <a:rPr lang="en-US" dirty="0" smtClean="0"/>
              <a:t>Sampling –Hourly average temperature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Continuous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Elevation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7866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Numerical data can be counted, ordered, and aggregated.</a:t>
            </a:r>
          </a:p>
          <a:p>
            <a:pPr lvl="1"/>
            <a:r>
              <a:rPr lang="en-US" dirty="0" smtClean="0"/>
              <a:t>Two types of quantitative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Discrete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Number of People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Sampling –Hourly average temperature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Elevation</a:t>
            </a:r>
          </a:p>
          <a:p>
            <a:pPr lvl="2"/>
            <a:r>
              <a:rPr lang="en-US" dirty="0" smtClean="0"/>
              <a:t>Temperature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0" y="206803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2" y="365760"/>
            <a:ext cx="10834736" cy="60444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10754" y="6386277"/>
            <a:ext cx="2602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http://survivestatistics.com/variables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0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Understanding </a:t>
            </a:r>
            <a:r>
              <a:rPr lang="en-US" b="1" dirty="0"/>
              <a:t>Data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967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56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Basic Chart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734924" cy="4555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 smtClean="0"/>
              <a:t>Comparison 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Composition</a:t>
            </a:r>
          </a:p>
          <a:p>
            <a:pPr>
              <a:lnSpc>
                <a:spcPct val="125000"/>
              </a:lnSpc>
            </a:pPr>
            <a:r>
              <a:rPr lang="en-US" dirty="0"/>
              <a:t>Distribution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22"/>
          <a:stretch/>
        </p:blipFill>
        <p:spPr>
          <a:xfrm>
            <a:off x="3965170" y="1534337"/>
            <a:ext cx="8027323" cy="4297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16139" y="6008917"/>
            <a:ext cx="337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excelcharts.com/classification-chart-types/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Enhancing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Dimensional Data</a:t>
            </a:r>
            <a:endParaRPr lang="en-US" dirty="0" smtClean="0"/>
          </a:p>
          <a:p>
            <a:pPr lvl="1"/>
            <a:r>
              <a:rPr lang="en-US" dirty="0" smtClean="0"/>
              <a:t>Length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/>
              <a:t>Dimensional Data</a:t>
            </a:r>
            <a:endParaRPr lang="en-US" dirty="0" smtClean="0"/>
          </a:p>
          <a:p>
            <a:pPr lvl="1"/>
            <a:r>
              <a:rPr lang="en-US" dirty="0" smtClean="0"/>
              <a:t>Position</a:t>
            </a:r>
          </a:p>
          <a:p>
            <a:pPr lvl="1"/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+ Dimensional Data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 Hue/Saturation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66" y="3453925"/>
            <a:ext cx="1774114" cy="1782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69" y="3355127"/>
            <a:ext cx="1710214" cy="178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6" y="1356967"/>
            <a:ext cx="1687218" cy="191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7346"/>
          <a:stretch/>
        </p:blipFill>
        <p:spPr>
          <a:xfrm>
            <a:off x="8299222" y="1401509"/>
            <a:ext cx="1827961" cy="1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Comparison or Distribution of Groups</a:t>
            </a:r>
          </a:p>
          <a:p>
            <a:endParaRPr lang="en-US" dirty="0"/>
          </a:p>
          <a:p>
            <a:r>
              <a:rPr lang="en-US" dirty="0" smtClean="0"/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324293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/>
              <a:t>Bar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"/>
          <a:stretch/>
        </p:blipFill>
        <p:spPr>
          <a:xfrm>
            <a:off x="5453107" y="457200"/>
            <a:ext cx="624578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Column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Comparison or Distribution of Groups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Column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Bar</a:t>
            </a:r>
          </a:p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Distribution and Relationships between two or more variables</a:t>
            </a:r>
          </a:p>
          <a:p>
            <a:endParaRPr lang="en-US" dirty="0" smtClean="0"/>
          </a:p>
          <a:p>
            <a:r>
              <a:rPr lang="en-US" dirty="0" smtClean="0"/>
              <a:t>Scatter Plot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Bubble Chart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4125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and Bubble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Relationships between </a:t>
            </a:r>
            <a:r>
              <a:rPr lang="en-US" dirty="0" smtClean="0"/>
              <a:t>two or more variables 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Scatter Plot</a:t>
            </a:r>
          </a:p>
          <a:p>
            <a:r>
              <a:rPr lang="en-US" dirty="0" smtClean="0"/>
              <a:t>Bubble Chart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Line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Area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/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5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1753985"/>
            <a:ext cx="6190247" cy="4642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 and Area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/>
              <a:t>Distribution and </a:t>
            </a:r>
            <a:r>
              <a:rPr lang="en-US" dirty="0" smtClean="0"/>
              <a:t>Relationships over continuous data</a:t>
            </a:r>
            <a:endParaRPr lang="en-US" dirty="0"/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</a:t>
            </a:r>
          </a:p>
          <a:p>
            <a:r>
              <a:rPr lang="en-US" dirty="0" smtClean="0"/>
              <a:t>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/>
              <a:t>Boxplots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Violin Graphs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1"/>
            <a:ext cx="64008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42" y="593367"/>
            <a:ext cx="3185058" cy="33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Provide distribution and descriptive statistical information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Boxplots </a:t>
            </a:r>
          </a:p>
          <a:p>
            <a:r>
              <a:rPr lang="en-US" dirty="0" smtClean="0"/>
              <a:t>Violin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/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7" y="556437"/>
            <a:ext cx="6301563" cy="63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/>
              <a:t>Polar Coordinate Graph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Combined 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8638"/>
          <a:stretch/>
        </p:blipFill>
        <p:spPr>
          <a:xfrm>
            <a:off x="5234247" y="975167"/>
            <a:ext cx="6957753" cy="57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/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53" y="356192"/>
            <a:ext cx="6400800" cy="640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85365" y="4345504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85366" y="1356967"/>
            <a:ext cx="5895261" cy="4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9934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Stacked Plots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/>
              <a:t>Combined </a:t>
            </a:r>
            <a:r>
              <a:rPr lang="en-US" dirty="0" smtClean="0"/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5058" y="652001"/>
            <a:ext cx="3333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blue line tell you?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/>
              <a:t>Heat Map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13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53985"/>
            <a:ext cx="5170553" cy="433784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Polar Coordinate Graph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Facet Graph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Charts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Heat Map</a:t>
            </a:r>
          </a:p>
          <a:p>
            <a:r>
              <a:rPr lang="en-US" dirty="0"/>
              <a:t>Geographic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975166"/>
            <a:ext cx="7064079" cy="50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Data </a:t>
            </a:r>
            <a:r>
              <a:rPr lang="en-US" dirty="0"/>
              <a:t>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“Visualization transforms data into images that effectively and accurately represent information about the data.”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sz="2200" dirty="0"/>
              <a:t>–Schroeder et al. The Visualization Toolkit, 2</a:t>
            </a:r>
            <a:r>
              <a:rPr lang="en-US" sz="2200" baseline="30000" dirty="0"/>
              <a:t>nd</a:t>
            </a:r>
            <a:r>
              <a:rPr lang="en-US" sz="2200" dirty="0"/>
              <a:t> ed. </a:t>
            </a:r>
            <a:r>
              <a:rPr lang="en-US" sz="2200" dirty="0" smtClean="0"/>
              <a:t>1998</a:t>
            </a:r>
          </a:p>
          <a:p>
            <a:endParaRPr lang="en-US" sz="2200" dirty="0" smtClean="0"/>
          </a:p>
          <a:p>
            <a:r>
              <a:rPr lang="en-US" dirty="0" smtClean="0"/>
              <a:t>“Data graphics visually display measured quantities by means of the combined use of points, lines, a coordinate system, numbers, symbols, words, shading, and color.”</a:t>
            </a:r>
          </a:p>
          <a:p>
            <a:pPr marL="0" indent="0">
              <a:buNone/>
            </a:pPr>
            <a:r>
              <a:rPr lang="en-US" sz="2200" dirty="0" smtClean="0"/>
              <a:t>	–Edward </a:t>
            </a:r>
            <a:r>
              <a:rPr lang="en-US" sz="2200" dirty="0" err="1" smtClean="0"/>
              <a:t>Tufte</a:t>
            </a:r>
            <a:r>
              <a:rPr lang="en-US" sz="2200" dirty="0" smtClean="0"/>
              <a:t> The Visual Display of Quantitative Information (2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Ed.)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19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4" t="8507" b="3751"/>
          <a:stretch/>
        </p:blipFill>
        <p:spPr>
          <a:xfrm>
            <a:off x="1837112" y="109055"/>
            <a:ext cx="9110751" cy="6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8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Visualization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78196"/>
            <a:ext cx="6570703" cy="5071985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Free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Orange </a:t>
            </a:r>
          </a:p>
          <a:p>
            <a:r>
              <a:rPr lang="en-US" dirty="0" smtClean="0"/>
              <a:t>QGIS</a:t>
            </a:r>
          </a:p>
          <a:p>
            <a:r>
              <a:rPr lang="en-US" dirty="0" smtClean="0"/>
              <a:t>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Tableau (public)</a:t>
            </a:r>
          </a:p>
          <a:p>
            <a:r>
              <a:rPr lang="en-US" dirty="0" smtClean="0"/>
              <a:t>Java-Script</a:t>
            </a:r>
          </a:p>
          <a:p>
            <a:pPr lvl="1"/>
            <a:r>
              <a:rPr lang="en-US" dirty="0" smtClean="0"/>
              <a:t>D3 </a:t>
            </a:r>
          </a:p>
          <a:p>
            <a:pPr lvl="1"/>
            <a:r>
              <a:rPr lang="en-US" dirty="0" smtClean="0"/>
              <a:t>Leaflet</a:t>
            </a:r>
          </a:p>
          <a:p>
            <a:pPr lvl="1"/>
            <a:r>
              <a:rPr lang="en-US" dirty="0" smtClean="0"/>
              <a:t>Chartist</a:t>
            </a:r>
          </a:p>
          <a:p>
            <a:pPr lvl="1"/>
            <a:r>
              <a:rPr lang="en-US" dirty="0" err="1" smtClean="0"/>
              <a:t>Plotly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Cost:</a:t>
            </a:r>
          </a:p>
          <a:p>
            <a:r>
              <a:rPr lang="en-US" dirty="0" smtClean="0"/>
              <a:t>Excel</a:t>
            </a:r>
          </a:p>
          <a:p>
            <a:r>
              <a:rPr lang="en-US" dirty="0" smtClean="0"/>
              <a:t>Power BI (Microsoft</a:t>
            </a:r>
          </a:p>
          <a:p>
            <a:r>
              <a:rPr lang="en-US" dirty="0" smtClean="0"/>
              <a:t>Tableau (Desktop)</a:t>
            </a:r>
          </a:p>
          <a:p>
            <a:r>
              <a:rPr lang="en-US" dirty="0" smtClean="0"/>
              <a:t>SPSS</a:t>
            </a:r>
          </a:p>
          <a:p>
            <a:r>
              <a:rPr lang="en-US" dirty="0" smtClean="0"/>
              <a:t>SAS</a:t>
            </a:r>
          </a:p>
          <a:p>
            <a:r>
              <a:rPr lang="en-US" dirty="0" smtClean="0"/>
              <a:t>MATLAB</a:t>
            </a:r>
          </a:p>
          <a:p>
            <a:r>
              <a:rPr lang="en-US" dirty="0" smtClean="0"/>
              <a:t>ArcGIS</a:t>
            </a:r>
          </a:p>
          <a:p>
            <a:r>
              <a:rPr lang="en-US" dirty="0" smtClean="0"/>
              <a:t>Looker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6" y="1785828"/>
            <a:ext cx="1333500" cy="27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44" y="1717936"/>
            <a:ext cx="74829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06" y="2496557"/>
            <a:ext cx="1596069" cy="471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68" y="2366074"/>
            <a:ext cx="1670271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18" y="2455550"/>
            <a:ext cx="1479777" cy="82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217" y="3096811"/>
            <a:ext cx="1344811" cy="683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752" y="3390417"/>
            <a:ext cx="1344010" cy="58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1791926"/>
            <a:ext cx="1564629" cy="633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1377" y="3908667"/>
            <a:ext cx="2327303" cy="879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749" y="4269756"/>
            <a:ext cx="1189706" cy="1189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7216" y="4480386"/>
            <a:ext cx="2053444" cy="54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562" y="3477957"/>
            <a:ext cx="1280201" cy="886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0718" y="5245661"/>
            <a:ext cx="1690688" cy="724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1151" y="5133498"/>
            <a:ext cx="969113" cy="969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4426" y="5184478"/>
            <a:ext cx="1100016" cy="12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Right Tool for the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560547" cy="455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Things to consider:</a:t>
            </a:r>
          </a:p>
          <a:p>
            <a:r>
              <a:rPr lang="en-US" dirty="0" smtClean="0"/>
              <a:t>What are your deliverables?</a:t>
            </a:r>
          </a:p>
          <a:p>
            <a:pPr lvl="1"/>
            <a:r>
              <a:rPr lang="en-US" dirty="0" smtClean="0"/>
              <a:t>Bar chart, analytical model, dashboard?</a:t>
            </a:r>
          </a:p>
          <a:p>
            <a:r>
              <a:rPr lang="en-US" dirty="0" smtClean="0"/>
              <a:t>Data size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Industry Standards </a:t>
            </a:r>
          </a:p>
          <a:p>
            <a:r>
              <a:rPr lang="en-US" dirty="0" smtClean="0"/>
              <a:t>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&gt;Kangal – A Turkish Concept Against Pirac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7" y="3770986"/>
            <a:ext cx="4800253" cy="2180928"/>
          </a:xfrm>
          <a:prstGeom prst="rect">
            <a:avLst/>
          </a:prstGeom>
        </p:spPr>
      </p:pic>
      <p:pic>
        <p:nvPicPr>
          <p:cNvPr id="3076" name="Picture 4" descr="dingy - DriverLayer Search En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1"/>
          <a:stretch/>
        </p:blipFill>
        <p:spPr bwMode="auto">
          <a:xfrm>
            <a:off x="6976147" y="1328467"/>
            <a:ext cx="4800253" cy="235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 Visualize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75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/>
              <a:t>Layout Design </a:t>
            </a:r>
            <a:endParaRPr lang="en-US" dirty="0" smtClean="0"/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Axes</a:t>
            </a:r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356967"/>
            <a:ext cx="6204411" cy="465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8" y="1424394"/>
            <a:ext cx="6194073" cy="4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9" y="1356967"/>
            <a:ext cx="5046921" cy="5046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Fight Established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8" y="1290772"/>
            <a:ext cx="5046921" cy="50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/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4174"/>
            <a:ext cx="4260115" cy="42601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4111" y="6364335"/>
            <a:ext cx="29722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3"/>
              </a:rPr>
              <a:t>www.edrawsoft.com/templates/pdf/color-wheel.pdf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10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/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/>
              <a:t>Don’t Fight Established Norms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Scales, Distortion, Chart Types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98" y="1327872"/>
            <a:ext cx="3368045" cy="3356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96" y="1275774"/>
            <a:ext cx="6100755" cy="48160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4916" y="5951785"/>
            <a:ext cx="3638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hlinkClick r:id="rId5"/>
              </a:rPr>
              <a:t>https://socialh.com/choosing-colors-for-your-business-or-website/</a:t>
            </a:r>
            <a:r>
              <a:rPr lang="en-US" sz="10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7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ADA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63902" cy="4555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Red-Green</a:t>
            </a:r>
          </a:p>
          <a:p>
            <a:r>
              <a:rPr lang="en-US" b="1" dirty="0" smtClean="0"/>
              <a:t>Deuteranomaly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Yellow </a:t>
            </a:r>
            <a:r>
              <a:rPr lang="en-US" dirty="0"/>
              <a:t>and green appear </a:t>
            </a:r>
            <a:r>
              <a:rPr lang="en-US" dirty="0" smtClean="0"/>
              <a:t>redder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tell violet from blue.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</a:t>
            </a:r>
            <a:r>
              <a:rPr lang="en-US" dirty="0" smtClean="0"/>
              <a:t>affecting ~5% of males</a:t>
            </a:r>
            <a:endParaRPr lang="en-US" b="1" dirty="0" smtClean="0"/>
          </a:p>
          <a:p>
            <a:r>
              <a:rPr lang="en-US" b="1" dirty="0" err="1" smtClean="0"/>
              <a:t>Protanopia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smtClean="0"/>
              <a:t>Red </a:t>
            </a:r>
            <a:r>
              <a:rPr lang="en-US" dirty="0"/>
              <a:t>appears as black. </a:t>
            </a:r>
            <a:endParaRPr lang="en-US" dirty="0" smtClean="0"/>
          </a:p>
          <a:p>
            <a:pPr lvl="1"/>
            <a:r>
              <a:rPr lang="en-US" dirty="0" smtClean="0"/>
              <a:t>Certain </a:t>
            </a:r>
            <a:r>
              <a:rPr lang="en-US" dirty="0"/>
              <a:t>shades of orange, yellow, and green all appear as yellow. </a:t>
            </a:r>
            <a:endParaRPr lang="en-US" dirty="0" smtClean="0"/>
          </a:p>
          <a:p>
            <a:pPr lvl="1"/>
            <a:r>
              <a:rPr lang="en-US" dirty="0" smtClean="0"/>
              <a:t>Affects ~1% </a:t>
            </a:r>
            <a:r>
              <a:rPr lang="en-US" dirty="0"/>
              <a:t>of males.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Blue-Yellow</a:t>
            </a:r>
            <a:endParaRPr lang="en-US" dirty="0"/>
          </a:p>
          <a:p>
            <a:r>
              <a:rPr lang="en-US" b="1" dirty="0" err="1" smtClean="0"/>
              <a:t>Tritanopia</a:t>
            </a:r>
            <a:endParaRPr lang="en-US" dirty="0" smtClean="0"/>
          </a:p>
          <a:p>
            <a:pPr lvl="1"/>
            <a:r>
              <a:rPr lang="en-US" dirty="0" smtClean="0"/>
              <a:t>Blue </a:t>
            </a:r>
            <a:r>
              <a:rPr lang="en-US" dirty="0"/>
              <a:t>appears </a:t>
            </a:r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Yellow </a:t>
            </a:r>
            <a:r>
              <a:rPr lang="en-US" dirty="0"/>
              <a:t>appears violet or light </a:t>
            </a:r>
            <a:r>
              <a:rPr lang="en-US" dirty="0" smtClean="0"/>
              <a:t>grey</a:t>
            </a:r>
          </a:p>
          <a:p>
            <a:pPr lvl="1"/>
            <a:r>
              <a:rPr lang="en-US" dirty="0" smtClean="0"/>
              <a:t>Extremely </a:t>
            </a:r>
            <a:r>
              <a:rPr lang="en-US" dirty="0"/>
              <a:t>rare </a:t>
            </a:r>
            <a:r>
              <a:rPr lang="en-US" dirty="0" smtClean="0"/>
              <a:t>affecting </a:t>
            </a:r>
            <a:r>
              <a:rPr lang="en-US" dirty="0"/>
              <a:t>males and females equally.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820" y="1356967"/>
            <a:ext cx="4852580" cy="48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Visualization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498201"/>
            <a:ext cx="11360800" cy="4664249"/>
          </a:xfrm>
        </p:spPr>
        <p:txBody>
          <a:bodyPr/>
          <a:lstStyle/>
          <a:p>
            <a:r>
              <a:rPr lang="en-US" dirty="0"/>
              <a:t>A picture is worth a 1,000 words (observations)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/>
              <a:t>–Tess Flanders 1911</a:t>
            </a:r>
            <a:endParaRPr lang="en" sz="2200" dirty="0"/>
          </a:p>
          <a:p>
            <a:endParaRPr lang="en" dirty="0"/>
          </a:p>
        </p:txBody>
      </p:sp>
      <p:sp>
        <p:nvSpPr>
          <p:cNvPr id="5" name="Right Arrow 4"/>
          <p:cNvSpPr/>
          <p:nvPr/>
        </p:nvSpPr>
        <p:spPr>
          <a:xfrm>
            <a:off x="6358003" y="4951288"/>
            <a:ext cx="1023699" cy="496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624"/>
          <a:stretch/>
        </p:blipFill>
        <p:spPr>
          <a:xfrm>
            <a:off x="415600" y="4236525"/>
            <a:ext cx="5572125" cy="192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39" y="210382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166050" cy="455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Layout Design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Annotations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fewer than 6 colors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color opposites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Fight Established Norms</a:t>
            </a:r>
          </a:p>
          <a:p>
            <a:r>
              <a:rPr lang="en-US" dirty="0" smtClean="0"/>
              <a:t>Scales, Distortion, Chart Types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6" y="1536633"/>
            <a:ext cx="5859411" cy="264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2913" y="1180407"/>
            <a:ext cx="6682723" cy="3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242597" y="1356967"/>
            <a:ext cx="6838247" cy="4154481"/>
            <a:chOff x="5269694" y="1478387"/>
            <a:chExt cx="6838247" cy="41544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9695" y="1478387"/>
              <a:ext cx="6838246" cy="390826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69694" y="5386647"/>
              <a:ext cx="40821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https://eagereyes.org/blog/2008/linear-vs-quadratic-change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1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Improvement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1. Start </a:t>
            </a:r>
            <a:r>
              <a:rPr lang="en-US" dirty="0"/>
              <a:t>with your </a:t>
            </a:r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Chart title should be main message and add subtitle for further clarification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2. Highlight </a:t>
            </a:r>
            <a:r>
              <a:rPr lang="en-US" dirty="0"/>
              <a:t>only the important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Pick </a:t>
            </a:r>
            <a:r>
              <a:rPr lang="en-US" dirty="0"/>
              <a:t>1-3 things to highlight </a:t>
            </a:r>
            <a:r>
              <a:rPr lang="en-US" b="1" i="1" dirty="0"/>
              <a:t>or pick a different </a:t>
            </a:r>
            <a:r>
              <a:rPr lang="en-US" b="1" i="1" dirty="0" smtClean="0"/>
              <a:t>chart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 Pick </a:t>
            </a:r>
            <a:r>
              <a:rPr lang="en-US" dirty="0"/>
              <a:t>good </a:t>
            </a:r>
            <a:r>
              <a:rPr lang="en-US" dirty="0" smtClean="0"/>
              <a:t>colors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color sparingly/to </a:t>
            </a:r>
            <a:r>
              <a:rPr lang="en-US" dirty="0" smtClean="0"/>
              <a:t>highlight </a:t>
            </a:r>
          </a:p>
          <a:p>
            <a:pPr lvl="2"/>
            <a:r>
              <a:rPr lang="en-US" dirty="0" smtClean="0"/>
              <a:t>Related </a:t>
            </a:r>
            <a:r>
              <a:rPr lang="en-US" dirty="0"/>
              <a:t>things have related </a:t>
            </a:r>
            <a:r>
              <a:rPr lang="en-US" dirty="0" smtClean="0"/>
              <a:t>colors</a:t>
            </a:r>
            <a:endParaRPr lang="en-US" dirty="0"/>
          </a:p>
          <a:p>
            <a:pPr lvl="2"/>
            <a:r>
              <a:rPr lang="en-US" dirty="0" smtClean="0"/>
              <a:t>Avoid bad pairings red </a:t>
            </a:r>
            <a:r>
              <a:rPr lang="en-US" dirty="0"/>
              <a:t>and green (colorblind)</a:t>
            </a:r>
          </a:p>
          <a:p>
            <a:pPr marL="0" indent="0">
              <a:buNone/>
            </a:pPr>
            <a:r>
              <a:rPr lang="en-US" dirty="0" smtClean="0"/>
              <a:t>4. Use Logical Order: Others </a:t>
            </a:r>
            <a:r>
              <a:rPr lang="en-US" dirty="0"/>
              <a:t>don’t care about original </a:t>
            </a:r>
            <a:r>
              <a:rPr lang="en-US" dirty="0" smtClean="0"/>
              <a:t>order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5. Eliminate </a:t>
            </a:r>
            <a:r>
              <a:rPr lang="en-US" dirty="0"/>
              <a:t>junk: Delete </a:t>
            </a:r>
            <a:r>
              <a:rPr lang="en-US" dirty="0" smtClean="0"/>
              <a:t>legends, Remove </a:t>
            </a:r>
            <a:r>
              <a:rPr lang="en-US" dirty="0"/>
              <a:t>axis </a:t>
            </a:r>
            <a:r>
              <a:rPr lang="en-US" dirty="0" smtClean="0"/>
              <a:t>lines, Remove </a:t>
            </a:r>
            <a:r>
              <a:rPr lang="en-US" dirty="0"/>
              <a:t>or trim axis numbers</a:t>
            </a:r>
          </a:p>
          <a:p>
            <a:pPr marL="0" indent="0">
              <a:buNone/>
            </a:pPr>
            <a:r>
              <a:rPr lang="en-US" dirty="0" smtClean="0"/>
              <a:t>6. Add </a:t>
            </a:r>
            <a:r>
              <a:rPr lang="en-US" dirty="0"/>
              <a:t>strategic </a:t>
            </a:r>
            <a:r>
              <a:rPr lang="en-US" dirty="0" smtClean="0"/>
              <a:t>labels</a:t>
            </a:r>
          </a:p>
          <a:p>
            <a:pPr lvl="1"/>
            <a:r>
              <a:rPr lang="en-US" dirty="0" smtClean="0"/>
              <a:t>Legend: Put </a:t>
            </a:r>
            <a:r>
              <a:rPr lang="en-US" dirty="0"/>
              <a:t>series name right next to the data on the plot</a:t>
            </a:r>
          </a:p>
          <a:p>
            <a:pPr lvl="1"/>
            <a:r>
              <a:rPr lang="en-US" dirty="0"/>
              <a:t>Axis </a:t>
            </a:r>
            <a:r>
              <a:rPr lang="en-US" dirty="0" smtClean="0"/>
              <a:t>numbers: Label </a:t>
            </a:r>
            <a:r>
              <a:rPr lang="en-US" dirty="0"/>
              <a:t>data directly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55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5621"/>
            <a:ext cx="5440485" cy="327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8" y="1825621"/>
            <a:ext cx="5440484" cy="32700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78" y="6414148"/>
            <a:ext cx="756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16161"/>
                </a:solidFill>
              </a:rPr>
              <a:t>Data from: Briney, K., </a:t>
            </a:r>
            <a:r>
              <a:rPr lang="en-US" sz="900" dirty="0" err="1">
                <a:solidFill>
                  <a:srgbClr val="616161"/>
                </a:solidFill>
              </a:rPr>
              <a:t>Goben</a:t>
            </a:r>
            <a:r>
              <a:rPr lang="en-US" sz="900" dirty="0">
                <a:solidFill>
                  <a:srgbClr val="616161"/>
                </a:solidFill>
              </a:rPr>
              <a:t>, A., &amp; </a:t>
            </a:r>
            <a:r>
              <a:rPr lang="en-US" sz="900" dirty="0" err="1">
                <a:solidFill>
                  <a:srgbClr val="616161"/>
                </a:solidFill>
              </a:rPr>
              <a:t>Zilinski</a:t>
            </a:r>
            <a:r>
              <a:rPr lang="en-US" sz="900" dirty="0">
                <a:solidFill>
                  <a:srgbClr val="616161"/>
                </a:solidFill>
              </a:rPr>
              <a:t>, L. (2015). Do You Have an Institutional Data Policy? A Review of the Current Landscape of Library Data Services and Institutional Data Policies. </a:t>
            </a:r>
            <a:r>
              <a:rPr lang="en-US" sz="900" i="1" dirty="0">
                <a:solidFill>
                  <a:srgbClr val="616161"/>
                </a:solidFill>
              </a:rPr>
              <a:t>Journal of Librarianship and Scholarly Communication</a:t>
            </a:r>
            <a:r>
              <a:rPr lang="en-US" sz="900" dirty="0">
                <a:solidFill>
                  <a:srgbClr val="616161"/>
                </a:solidFill>
              </a:rPr>
              <a:t>, </a:t>
            </a:r>
            <a:r>
              <a:rPr lang="en-US" sz="900" i="1" dirty="0">
                <a:solidFill>
                  <a:srgbClr val="616161"/>
                </a:solidFill>
              </a:rPr>
              <a:t>3</a:t>
            </a:r>
            <a:r>
              <a:rPr lang="en-US" sz="900" dirty="0">
                <a:solidFill>
                  <a:srgbClr val="616161"/>
                </a:solidFill>
              </a:rPr>
              <a:t>(2), eP1232. DOI: </a:t>
            </a:r>
            <a:r>
              <a:rPr lang="en-US" sz="900" dirty="0">
                <a:solidFill>
                  <a:srgbClr val="333333"/>
                </a:solidFill>
              </a:rPr>
              <a:t>http://doi.org/10.7710/2162-3309.1232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23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07" y="1756612"/>
            <a:ext cx="6215929" cy="4659335"/>
          </a:xfrm>
        </p:spPr>
      </p:pic>
      <p:pic>
        <p:nvPicPr>
          <p:cNvPr id="2050" name="Picture 2" descr="https://pbs.twimg.com/media/Dy_wbXkUUAA6y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56612"/>
            <a:ext cx="5719313" cy="46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21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716"/>
          </a:xfrm>
        </p:spPr>
        <p:txBody>
          <a:bodyPr>
            <a:norm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5" y="1325435"/>
            <a:ext cx="7580996" cy="49996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5" y="1319842"/>
            <a:ext cx="7267016" cy="5430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755" y="1157048"/>
            <a:ext cx="7464782" cy="57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Want to continue learning Data Visualization?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Academic Courses: </a:t>
            </a:r>
          </a:p>
          <a:p>
            <a:pPr lvl="1"/>
            <a:r>
              <a:rPr lang="en-US" dirty="0" smtClean="0"/>
              <a:t>BANA 5137/6037– Data Visualization</a:t>
            </a:r>
          </a:p>
          <a:p>
            <a:pPr lvl="1"/>
            <a:r>
              <a:rPr lang="en-US" dirty="0" smtClean="0"/>
              <a:t>GEOG 5198C/6098C </a:t>
            </a:r>
            <a:r>
              <a:rPr lang="en-US" dirty="0"/>
              <a:t>- Practical Data Mining and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PLAN 5172 – Intro to Planning &amp; Design Visualization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/>
              <a:t>CODE 3041 </a:t>
            </a:r>
            <a:r>
              <a:rPr lang="en-US" dirty="0" smtClean="0"/>
              <a:t>- Core </a:t>
            </a:r>
            <a:r>
              <a:rPr lang="en-US" dirty="0"/>
              <a:t>Topics in Graphic Design</a:t>
            </a:r>
            <a:endParaRPr lang="en-US" dirty="0" smtClean="0"/>
          </a:p>
          <a:p>
            <a:pPr marL="0" indent="0">
              <a:buNone/>
            </a:pPr>
            <a:r>
              <a:rPr lang="it-IT" b="1" dirty="0" smtClean="0"/>
              <a:t>Lynda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Learning Data Visualization</a:t>
            </a:r>
          </a:p>
          <a:p>
            <a:pPr lvl="1"/>
            <a:r>
              <a:rPr lang="it-IT" dirty="0" smtClean="0"/>
              <a:t>Data Visualization for Data Analysts</a:t>
            </a:r>
          </a:p>
          <a:p>
            <a:pPr lvl="1"/>
            <a:r>
              <a:rPr lang="it-IT" dirty="0" smtClean="0"/>
              <a:t>Designing a Data Visualizations</a:t>
            </a:r>
          </a:p>
          <a:p>
            <a:pPr lvl="1"/>
            <a:r>
              <a:rPr lang="it-IT" dirty="0" smtClean="0"/>
              <a:t>Dozens more...</a:t>
            </a:r>
          </a:p>
          <a:p>
            <a:pPr marL="0" indent="0">
              <a:buNone/>
            </a:pPr>
            <a:r>
              <a:rPr lang="it-IT" b="1" dirty="0" smtClean="0"/>
              <a:t>Library Workshops:</a:t>
            </a:r>
          </a:p>
          <a:p>
            <a:pPr lvl="1"/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webapps2.uc.edu/ce/facdev/Workshops</a:t>
            </a:r>
            <a:r>
              <a:rPr lang="it-IT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Online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753" y="1356967"/>
            <a:ext cx="11897833" cy="473486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General Viz Help:</a:t>
            </a:r>
          </a:p>
          <a:p>
            <a:pPr lvl="1"/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://datavizproject.com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1"/>
            <a:r>
              <a:rPr lang="en-US" dirty="0">
                <a:hlinkClick r:id="rId3"/>
              </a:rPr>
              <a:t>http://flowingdata.com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http://www.dailyinfographic.com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http://www.informationisbeautiful.net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6"/>
              </a:rPr>
              <a:t>https://datavizcatalogue.com/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7"/>
              </a:rPr>
              <a:t>http://www.datacarpentry.org/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data-to-viz.com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Visualization in R</a:t>
            </a:r>
            <a:endParaRPr lang="en-US" b="1" dirty="0"/>
          </a:p>
          <a:p>
            <a:pPr lvl="1"/>
            <a:r>
              <a:rPr lang="en-US" u="sng" dirty="0">
                <a:hlinkClick r:id="rId9"/>
              </a:rPr>
              <a:t>Grammar </a:t>
            </a:r>
            <a:r>
              <a:rPr lang="en-US" u="sng" dirty="0" smtClean="0">
                <a:hlinkClick r:id="rId9"/>
              </a:rPr>
              <a:t>of </a:t>
            </a:r>
            <a:r>
              <a:rPr lang="en-US" u="sng" dirty="0">
                <a:hlinkClick r:id="rId9"/>
              </a:rPr>
              <a:t>Graphics</a:t>
            </a:r>
            <a:r>
              <a:rPr lang="en-US" dirty="0"/>
              <a:t> (Hadley </a:t>
            </a:r>
            <a:r>
              <a:rPr lang="en-US" dirty="0" smtClean="0"/>
              <a:t>Wickham)</a:t>
            </a:r>
          </a:p>
          <a:p>
            <a:pPr lvl="1"/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www.analyticsvidhya.com/blog/2015/07/guide-data-visualization-r/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Tableau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public.tableau.com/en-us/s/gallery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12"/>
              </a:rPr>
              <a:t>http://www.vizwiz.com</a:t>
            </a:r>
            <a:r>
              <a:rPr lang="en-US" dirty="0" smtClean="0">
                <a:hlinkClick r:id="rId12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D3.js</a:t>
            </a:r>
          </a:p>
          <a:p>
            <a:pPr lvl="1"/>
            <a:r>
              <a:rPr lang="en-US" dirty="0">
                <a:hlinkClick r:id="rId13"/>
              </a:rPr>
              <a:t>https://github.com/d3/d3/wiki/gallery</a:t>
            </a:r>
            <a:endParaRPr lang="en-US" dirty="0"/>
          </a:p>
          <a:p>
            <a:pPr lvl="1"/>
            <a:r>
              <a:rPr lang="en-US" dirty="0" smtClean="0">
                <a:hlinkClick r:id="rId14"/>
              </a:rPr>
              <a:t>http</a:t>
            </a:r>
            <a:r>
              <a:rPr lang="en-US" dirty="0">
                <a:hlinkClick r:id="rId14"/>
              </a:rPr>
              <a:t>://</a:t>
            </a:r>
            <a:r>
              <a:rPr lang="en-US" dirty="0" smtClean="0">
                <a:hlinkClick r:id="rId14"/>
              </a:rPr>
              <a:t>mbostock.github.io/d3/talk/20111116/bundle.html</a:t>
            </a:r>
            <a:endParaRPr lang="en-US" dirty="0" smtClean="0"/>
          </a:p>
          <a:p>
            <a:pPr lvl="1"/>
            <a:r>
              <a:rPr lang="en-US" dirty="0">
                <a:hlinkClick r:id="rId15"/>
              </a:rPr>
              <a:t>http://</a:t>
            </a:r>
            <a:r>
              <a:rPr lang="en-US">
                <a:hlinkClick r:id="rId15"/>
              </a:rPr>
              <a:t>animateddata.co.uk/lab/d3-tree</a:t>
            </a:r>
            <a:r>
              <a:rPr lang="en-US" smtClean="0">
                <a:hlinkClick r:id="rId1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108" y="647700"/>
            <a:ext cx="8358967" cy="56292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Contact </a:t>
            </a:r>
            <a:r>
              <a:rPr lang="en-US" sz="2800" b="1" dirty="0" smtClean="0">
                <a:solidFill>
                  <a:schemeClr val="tx1"/>
                </a:solidFill>
              </a:rPr>
              <a:t>Research &amp; Data </a:t>
            </a:r>
            <a:r>
              <a:rPr lang="en-US" sz="2800" b="1" dirty="0" smtClean="0">
                <a:solidFill>
                  <a:schemeClr val="tx1"/>
                </a:solidFill>
              </a:rPr>
              <a:t>Services</a:t>
            </a:r>
            <a:endParaRPr lang="en-US" sz="2800" b="1" dirty="0">
              <a:solidFill>
                <a:schemeClr val="tx1"/>
              </a:solidFill>
            </a:endParaRPr>
          </a:p>
          <a:p>
            <a:pPr algn="l"/>
            <a:endParaRPr lang="en-US" sz="28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Email</a:t>
            </a:r>
            <a:r>
              <a:rPr lang="en-US" sz="2600" b="1" dirty="0">
                <a:solidFill>
                  <a:schemeClr val="tx1"/>
                </a:solidFill>
              </a:rPr>
              <a:t>: </a:t>
            </a:r>
            <a:r>
              <a:rPr lang="en-US" sz="2600" dirty="0" smtClean="0">
                <a:solidFill>
                  <a:schemeClr val="tx1"/>
                </a:solidFill>
                <a:hlinkClick r:id="rId2"/>
              </a:rPr>
              <a:t>AskData@uc.edu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Web</a:t>
            </a:r>
            <a:r>
              <a:rPr lang="en-US" sz="2600" b="1" dirty="0">
                <a:solidFill>
                  <a:schemeClr val="tx1"/>
                </a:solidFill>
              </a:rPr>
              <a:t>: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2600" dirty="0" smtClean="0">
                <a:solidFill>
                  <a:schemeClr val="tx1"/>
                </a:solidFill>
                <a:hlinkClick r:id="rId3"/>
              </a:rPr>
              <a:t>libraries.uc.edu/digital-scholarship/data-services.html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Visit: </a:t>
            </a:r>
            <a:r>
              <a:rPr lang="en-US" sz="2600" dirty="0" smtClean="0">
                <a:solidFill>
                  <a:schemeClr val="tx1"/>
                </a:solidFill>
              </a:rPr>
              <a:t>240 </a:t>
            </a:r>
            <a:r>
              <a:rPr lang="en-US" sz="2600" dirty="0">
                <a:solidFill>
                  <a:schemeClr val="tx1"/>
                </a:solidFill>
              </a:rPr>
              <a:t>Braunstein Hall (Geology-Math-Physics </a:t>
            </a:r>
            <a:r>
              <a:rPr lang="en-US" sz="2600" dirty="0" smtClean="0">
                <a:solidFill>
                  <a:schemeClr val="tx1"/>
                </a:solidFill>
              </a:rPr>
              <a:t>Library)</a:t>
            </a: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Consultations</a:t>
            </a:r>
            <a:r>
              <a:rPr lang="en-US" sz="2600" dirty="0" smtClean="0">
                <a:solidFill>
                  <a:schemeClr val="tx1"/>
                </a:solidFill>
              </a:rPr>
              <a:t>: walk-ins during open consultation hours or appointment by email</a:t>
            </a:r>
          </a:p>
          <a:p>
            <a:pPr algn="l"/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Twitter</a:t>
            </a:r>
            <a:r>
              <a:rPr lang="en-US" sz="2600" b="1" dirty="0">
                <a:solidFill>
                  <a:schemeClr val="tx1"/>
                </a:solidFill>
              </a:rPr>
              <a:t>: @</a:t>
            </a:r>
            <a:r>
              <a:rPr lang="en-US" sz="2600" b="1" dirty="0" err="1" smtClean="0">
                <a:solidFill>
                  <a:schemeClr val="tx1"/>
                </a:solidFill>
              </a:rPr>
              <a:t>DataVizJohansen</a:t>
            </a:r>
            <a:endParaRPr lang="en-US" sz="26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600" b="1" dirty="0" err="1" smtClean="0">
                <a:solidFill>
                  <a:schemeClr val="tx1"/>
                </a:solidFill>
              </a:rPr>
              <a:t>GitHub:</a:t>
            </a:r>
            <a:r>
              <a:rPr lang="en-US" sz="2600" dirty="0" err="1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sz="2600" dirty="0" smtClean="0">
                <a:solidFill>
                  <a:schemeClr val="tx1"/>
                </a:solidFill>
                <a:hlinkClick r:id="rId4"/>
              </a:rPr>
              <a:t>://</a:t>
            </a:r>
            <a:r>
              <a:rPr lang="en-US" sz="2600" b="1" dirty="0" smtClean="0">
                <a:solidFill>
                  <a:schemeClr val="tx1"/>
                </a:solidFill>
                <a:hlinkClick r:id="rId4"/>
              </a:rPr>
              <a:t>github.com/RAJohansen/UCL_Workshops</a:t>
            </a:r>
            <a:r>
              <a:rPr lang="en-US" sz="2600" b="1" dirty="0" smtClean="0">
                <a:solidFill>
                  <a:schemeClr val="tx1"/>
                </a:solidFill>
              </a:rPr>
              <a:t>  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Before You Start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232" y="671917"/>
            <a:ext cx="4641435" cy="55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639233" y="6227767"/>
            <a:ext cx="5552800" cy="4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00" i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Infographics </a:t>
            </a:r>
            <a:r>
              <a:rPr lang="en" sz="1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Power of Visual Storytelling</a:t>
            </a:r>
            <a:r>
              <a:rPr lang="en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by Lankow, Jason, Crooks, Ross, Ritchie, Josh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15600" y="1548008"/>
            <a:ext cx="5832400" cy="376198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 smtClean="0">
                <a:ea typeface="Roboto"/>
                <a:cs typeface="Roboto"/>
                <a:sym typeface="Roboto"/>
              </a:rPr>
              <a:t>Who </a:t>
            </a:r>
            <a:r>
              <a:rPr lang="en" sz="2400" dirty="0">
                <a:ea typeface="Roboto"/>
                <a:cs typeface="Roboto"/>
                <a:sym typeface="Roboto"/>
              </a:rPr>
              <a:t>is the audience?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purpose or goal?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is the story?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ea typeface="Roboto"/>
              <a:cs typeface="Roboto"/>
              <a:sym typeface="Roboto"/>
            </a:endParaRPr>
          </a:p>
          <a:p>
            <a:pPr marL="609585" indent="-507987"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2400" dirty="0">
                <a:ea typeface="Roboto"/>
                <a:cs typeface="Roboto"/>
                <a:sym typeface="Roboto"/>
              </a:rPr>
              <a:t>What are the </a:t>
            </a:r>
            <a:r>
              <a:rPr lang="en" sz="2400" dirty="0" smtClean="0">
                <a:ea typeface="Roboto"/>
                <a:cs typeface="Roboto"/>
                <a:sym typeface="Roboto"/>
              </a:rPr>
              <a:t>standards </a:t>
            </a:r>
            <a:r>
              <a:rPr lang="en" sz="2400" dirty="0">
                <a:ea typeface="Roboto"/>
                <a:cs typeface="Roboto"/>
                <a:sym typeface="Roboto"/>
              </a:rPr>
              <a:t>or conventions</a:t>
            </a:r>
            <a:r>
              <a:rPr lang="en" sz="2400" dirty="0" smtClean="0">
                <a:ea typeface="Roboto"/>
                <a:cs typeface="Roboto"/>
                <a:sym typeface="Roboto"/>
              </a:rPr>
              <a:t>?   </a:t>
            </a:r>
            <a:endParaRPr lang="en" sz="2400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36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 to Data Visualization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/>
              <a:t>Why </a:t>
            </a:r>
            <a:r>
              <a:rPr lang="en-US" b="1" dirty="0"/>
              <a:t>We Visualize </a:t>
            </a:r>
            <a:endParaRPr lang="en-US" b="1" dirty="0" smtClean="0"/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Data 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Visualizations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Tools and Software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Visualization Design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46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for doing data visualization</a:t>
            </a:r>
          </a:p>
          <a:p>
            <a:endParaRPr lang="en-US" dirty="0" smtClean="0"/>
          </a:p>
          <a:p>
            <a:r>
              <a:rPr lang="en-US" dirty="0" smtClean="0"/>
              <a:t>Exploration</a:t>
            </a:r>
            <a:endParaRPr lang="en-US" dirty="0"/>
          </a:p>
          <a:p>
            <a:pPr lvl="1"/>
            <a:r>
              <a:rPr lang="en-US" dirty="0"/>
              <a:t>Use visualizations as a means of data exploration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for doing data visualization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visualizations as a means of data exploration</a:t>
            </a:r>
          </a:p>
          <a:p>
            <a:endParaRPr lang="en-US" dirty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Verify (or Falsify) a hypothesis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 is used to communicate results or findings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7366" y="1968349"/>
            <a:ext cx="4310958" cy="27485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52933" y="2575248"/>
            <a:ext cx="501817" cy="4783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88424" y="1963866"/>
            <a:ext cx="3798662" cy="266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</TotalTime>
  <Words>1421</Words>
  <Application>Microsoft Office PowerPoint</Application>
  <PresentationFormat>Widescreen</PresentationFormat>
  <Paragraphs>461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Times New Roman</vt:lpstr>
      <vt:lpstr>Office Theme</vt:lpstr>
      <vt:lpstr>1_Office Theme</vt:lpstr>
      <vt:lpstr>Introduction to Data Visualization and Best Practices </vt:lpstr>
      <vt:lpstr>Workshop Agenda</vt:lpstr>
      <vt:lpstr>Workshop Agenda</vt:lpstr>
      <vt:lpstr>What is Data Visualization</vt:lpstr>
      <vt:lpstr>Why is Data Visualization Important?</vt:lpstr>
      <vt:lpstr>Before You Start</vt:lpstr>
      <vt:lpstr>Workshop Agenda</vt:lpstr>
      <vt:lpstr>Why Do Visualization</vt:lpstr>
      <vt:lpstr>Why Do Visualization</vt:lpstr>
      <vt:lpstr>Why Do Visualization</vt:lpstr>
      <vt:lpstr>Data Science Process</vt:lpstr>
      <vt:lpstr>Workshop Agenda</vt:lpstr>
      <vt:lpstr>Data Doesn’t Sleep</vt:lpstr>
      <vt:lpstr>Data Types</vt:lpstr>
      <vt:lpstr>Nominal Data</vt:lpstr>
      <vt:lpstr>Ordinal Data</vt:lpstr>
      <vt:lpstr>Numerical Data</vt:lpstr>
      <vt:lpstr>Numerical Data</vt:lpstr>
      <vt:lpstr>PowerPoint Presentation</vt:lpstr>
      <vt:lpstr>Workshop Agenda</vt:lpstr>
      <vt:lpstr>Four Basic Chart Types</vt:lpstr>
      <vt:lpstr>Enhancing Visualizations</vt:lpstr>
      <vt:lpstr>Column Charts</vt:lpstr>
      <vt:lpstr>Column Charts</vt:lpstr>
      <vt:lpstr>Column Charts</vt:lpstr>
      <vt:lpstr>Scatter and Bubble Plots</vt:lpstr>
      <vt:lpstr>Scatter and Bubble Plots</vt:lpstr>
      <vt:lpstr>Scatter and Bubble Plots</vt:lpstr>
      <vt:lpstr>Line and Area Graphs</vt:lpstr>
      <vt:lpstr>Line and Area Graphs</vt:lpstr>
      <vt:lpstr>Statistical Graphs</vt:lpstr>
      <vt:lpstr>Statistical Graphs</vt:lpstr>
      <vt:lpstr>Statistical Graphs</vt:lpstr>
      <vt:lpstr>Other Graphs</vt:lpstr>
      <vt:lpstr>Other Graphs</vt:lpstr>
      <vt:lpstr>Other Graphs</vt:lpstr>
      <vt:lpstr>Other Graphs</vt:lpstr>
      <vt:lpstr>Other Graphs</vt:lpstr>
      <vt:lpstr>Other Graphs</vt:lpstr>
      <vt:lpstr>PowerPoint Presentation</vt:lpstr>
      <vt:lpstr>Workshop Agenda</vt:lpstr>
      <vt:lpstr>Data Visualization Software</vt:lpstr>
      <vt:lpstr>The Right Tool for the Job</vt:lpstr>
      <vt:lpstr>Workshop Agenda</vt:lpstr>
      <vt:lpstr>Best Practices</vt:lpstr>
      <vt:lpstr>Best Practices</vt:lpstr>
      <vt:lpstr>Best Practices</vt:lpstr>
      <vt:lpstr>Best Practices</vt:lpstr>
      <vt:lpstr>ADA Compliance</vt:lpstr>
      <vt:lpstr>Best Practices</vt:lpstr>
      <vt:lpstr>Chart Improvement Steps</vt:lpstr>
      <vt:lpstr>Before and After</vt:lpstr>
      <vt:lpstr>Before and After</vt:lpstr>
      <vt:lpstr>Examples</vt:lpstr>
      <vt:lpstr>Want to continue learning Data Visualization?</vt:lpstr>
      <vt:lpstr>Additional Online Resources</vt:lpstr>
      <vt:lpstr>PowerPoint Presentation</vt:lpstr>
    </vt:vector>
  </TitlesOfParts>
  <Company>Universit of Cincinnati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Johansen, Richard (johansra)</dc:creator>
  <cp:lastModifiedBy>Johansen, Richard (johansra)</cp:lastModifiedBy>
  <cp:revision>186</cp:revision>
  <dcterms:created xsi:type="dcterms:W3CDTF">2018-05-16T17:41:19Z</dcterms:created>
  <dcterms:modified xsi:type="dcterms:W3CDTF">2019-02-26T18:24:11Z</dcterms:modified>
</cp:coreProperties>
</file>